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2"/>
  </p:handoutMasterIdLst>
  <p:sldIdLst>
    <p:sldId id="265" r:id="rId3"/>
    <p:sldId id="258" r:id="rId4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0" name="微软用户" initials="微软用户" lastIdx="0" clrIdx="0"/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4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FA34D-A9B5-48D9-A9B3-F64C1672E0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/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2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09413" y="2798868"/>
            <a:ext cx="11382587" cy="706755"/>
          </a:xfrm>
          <a:prstGeom prst="rect">
            <a:avLst/>
          </a:prstGeom>
          <a:noFill/>
          <a:ln w="9525">
            <a:noFill/>
          </a:ln>
          <a:effectLst/>
        </p:spPr>
        <p:txBody>
          <a:bodyPr wrap="square">
            <a:spAutoFit/>
          </a:bodyPr>
          <a:p>
            <a:pPr indent="406400"/>
            <a:r>
              <a:rPr lang="zh-CN" sz="4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电子就业协议填写方法</a:t>
            </a:r>
            <a:r>
              <a:rPr lang="zh-CN" sz="4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（共七步）</a:t>
            </a:r>
            <a:endParaRPr lang="zh-CN" sz="4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0700" y="1412240"/>
            <a:ext cx="1072007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第一步：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打开微信小程序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“广东大学生就业创业”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，点击图中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“电子就业协议”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，进行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“人脸识别”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，人脸识别成功后点击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”填写就业协议“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。（如提示“学籍绑定”，则先完成学籍绑定。绑定学籍后可进入“电子就业协议”。）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" y="2738755"/>
            <a:ext cx="2671445" cy="26714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2750" y="5763895"/>
            <a:ext cx="326263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“广东大学生就业创业”微信小程序葵花码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805" y="2324100"/>
            <a:ext cx="6490970" cy="39827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0700" y="1412240"/>
            <a:ext cx="1072007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第二步：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填写调查问卷后点击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“提交”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，进入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“核对个人信息”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页面，检查无误后点击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“下一步”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。（注：个人信息将直接显示在协议书中，姓名、身份证号、专业、生源地、政治面貌如有错误，应与学校招生与就业指导中心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0757-88269850</a:t>
            </a:r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联系修改后再申请）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435" y="2252980"/>
            <a:ext cx="2308860" cy="40011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605" y="2252980"/>
            <a:ext cx="2490470" cy="42748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6070" y="1237615"/>
            <a:ext cx="10720070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第三步：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填报就业信息</a:t>
            </a:r>
            <a:r>
              <a:rPr 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如实填报，填报前务必与签约单位确定后再填报。</a:t>
            </a: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070" y="1598295"/>
            <a:ext cx="6589395" cy="47371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>
                <a:solidFill>
                  <a:srgbClr val="FF0000"/>
                </a:solidFill>
              </a:rPr>
              <a:t>各项目填写要求及说明如下：</a:t>
            </a:r>
            <a:endParaRPr lang="zh-CN" altLang="en-US" sz="12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1、单位类型：根据签约单位的性质填写，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2、劳务单位名称：如为劳务派遣（即虽然与签约单位签订就业协议，实际工作时将与劳务单位签劳动合同的）形式的，可填写；若无，则不填写。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3、就业单位名称：填写签约单位全称，须与工商注册或法人代表证一致的名称；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4、统一社会信用代码：填写签约单位统一社会信用代码，必须与就业单位名称一致，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5、单位所属行业：签约单位所属主要行业的二级项目；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6、单位所属地区：签约单位所属地区，或主要工作地区；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7、单位详细地址：签约单位详细地址，无需重复填写单位所属地区，仅填写“单位所属地区”后的详细地址，如“**路**楼**号”；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8、岗位名称：到签约单位就职的岗位名称，如软件工程师、管理培训生等；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9、单位联系人：此次签约的单位联系人或就职部门联系人，须填写具体人名或人事部门；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10、单位联系电话：联系人电话，如为固话，须加区号；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11、单位联系邮箱：联系人邮箱，系统将自动发送确认邮件到该邮箱，签约单位可不同意协议书内容，由学生重新填写申请；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12、单位邮编：单位所在地区的邮政编码；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13、职业类型：从事岗位或工作内容的类型；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14、薪酬：与签约单位约定的实际具体月薪酬；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15、签约时间：与签约单位签订协议的时间；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16、专业与就业相关：将就职岗位或工作内容与专业的相关情况；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17、是否就业困难：求职过程中，就业的困难程度。</a:t>
            </a:r>
            <a:endParaRPr lang="zh-CN" altLang="en-US" sz="1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645" y="1598295"/>
            <a:ext cx="2271395" cy="4927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220" y="1598295"/>
            <a:ext cx="2196465" cy="46907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06070" y="1237615"/>
            <a:ext cx="1072007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第四步：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填写派遣和档案信息</a:t>
            </a:r>
            <a:r>
              <a:rPr 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进入“派遣和档案去向”页面。</a:t>
            </a: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档案去向类型统一选择：回生源地（如有接收函，档案地址那些就按接收函内容填写）</a:t>
            </a: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06070" y="2006600"/>
            <a:ext cx="6723380" cy="4515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>
                <a:solidFill>
                  <a:srgbClr val="FF0000"/>
                </a:solidFill>
              </a:rPr>
              <a:t>各项目填写要求及说明如下：</a:t>
            </a:r>
            <a:endParaRPr lang="zh-CN" altLang="en-US" sz="12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1、档案去向类型：指毕业后档案去向的类型。其中分四种类型：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（1）转回生源地，指户口档案直接回生源地的，或暂无法确认最终户口档案去向的，均选择此项。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（2）签约单位接收。指签约单位已具有人事接收权，可直接接收档案、户口，并与签约单位确认接收的，如广东电网有限责任公司，可先在“主管单位”项目中搜索确认；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（3）托管单位接收。指签约单位不接收或无权接收档案、户口，学生需挂靠人才服务机构的；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（4）上级主管单位接收。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2、主管单位：具有人事接收权的单位，即有接收户口档案审批权的单位，一般为当地人社局、人才中心，或省内省级单位。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3、报到地址：人事接收单位所在地区；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4、具体派遣单位：具体接收单位；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5、档案接收单位：档案实际接收的单位；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6、接收单位地区：档案接收单位所属地区；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7、接收单位地址：无需重复填写接收单位地区，只需继续填写“接收单位地区”后的详细地址，如“**路**楼**号”；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8、单位邮政编码：档案接收单位邮政编码；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9、联系人：档案接收联系人或部门；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10、联系电话：档案接收联系人或部门的联系电话；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11、户口是否在校：户口是否已迁来学校；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12、入户地址：根据实际情况填写，没有填“无”。</a:t>
            </a:r>
            <a:endParaRPr lang="zh-CN" altLang="en-US" sz="12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495" y="1411605"/>
            <a:ext cx="3004820" cy="52451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6535" y="1237615"/>
            <a:ext cx="11722735" cy="1060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第五步：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填填写协议书其他内容</a:t>
            </a:r>
            <a:r>
              <a:rPr 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进入“其他内容”页面。</a:t>
            </a: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家庭电话务必填写 11 位手机号码，不要填座机号。协议服务期（年）、协议试用 期（月）、试用期开始时间、工作地点、试用期工资、正式工资、违约金、其他福利等，务必咨询用人单位核实清楚后方可填写。（除公务员、银行违约金 8000+外，其他私营企业违约金一般低于 5000 元）。</a:t>
            </a: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105" y="2441575"/>
            <a:ext cx="6096000" cy="3851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b="1">
                <a:solidFill>
                  <a:srgbClr val="FF0000"/>
                </a:solidFill>
              </a:rPr>
              <a:t>各项目填写要求及说明如下：</a:t>
            </a:r>
            <a:endParaRPr lang="zh-CN" altLang="en-US" sz="1200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1、家庭联系人：家庭主要联系人，以便紧急联系；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2、家庭联系电话：对应（1）所填联系人的联系电话；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3、协议服务期（年）：与签约单位协商确定就业服务期限；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4、协议试用期（月）：与签约单位协商确定的试用期限；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5、试用期开始时间：与签约单位协商确定就职试用的开始时间；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6、工作地点：就职岗位主要工作地区；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7、试用期工资：与签约单位协商确定的试用期工资；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8、正式工资：与签约单位协商确定的正式工资，应与签约单位明确工资计算方式，税前或税后等相关内容；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9、违约金（元）：与签约单位协商确定一方违约应赔偿对方的数额，可不设或为0。如要订立数额，应尽量与正式工资相匹配的违约金。一旦签字确认，无论是否上传系统鉴证，均属有效；如有违约，须出具解约证明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10、其他福利：可填写双方约定的其他福利；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11、附加内容：可填写双方约定的其他条款，特别对于前期很多口头协商约定的内容，应尽量以文字形式体现；</a:t>
            </a:r>
            <a:endParaRPr lang="zh-CN" altLang="en-US" sz="120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/>
              <a:t>12、证件照：毕业生证件相片，系统自动生成蓝色为底色的证件照。</a:t>
            </a:r>
            <a:endParaRPr lang="zh-CN" altLang="en-US" sz="120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865" y="2369820"/>
            <a:ext cx="2689225" cy="42646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2605" y="2369820"/>
            <a:ext cx="2273935" cy="42646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0700" y="1412240"/>
            <a:ext cx="10720070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第六步：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签名确认与就业协议上报</a:t>
            </a:r>
            <a:r>
              <a:rPr 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确认全部信息，进行签名确认。如有错误可点击“返回”到对应步骤中修改。确认无误后点击下一步，输入手机号获取验证码，点击提交即可即完成就业协议书的申请。</a:t>
            </a: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50" y="2405380"/>
            <a:ext cx="2648585" cy="4222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565" y="2405380"/>
            <a:ext cx="3138170" cy="321500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-7620"/>
            <a:ext cx="694267" cy="833120"/>
            <a:chOff x="0" y="326"/>
            <a:chExt cx="820" cy="984"/>
          </a:xfrm>
        </p:grpSpPr>
        <p:sp>
          <p:nvSpPr>
            <p:cNvPr id="51" name="稻壳儿春秋广告/盗版必究        原创来源：http://chn.docer.com/works?userid=199329941#!/work_time"/>
            <p:cNvSpPr/>
            <p:nvPr>
              <p:custDataLst>
                <p:tags r:id="rId1"/>
              </p:custDataLst>
            </p:nvPr>
          </p:nvSpPr>
          <p:spPr>
            <a:xfrm>
              <a:off x="0" y="326"/>
              <a:ext cx="821" cy="985"/>
            </a:xfrm>
            <a:custGeom>
              <a:avLst/>
              <a:gdLst>
                <a:gd name="connsiteX0" fmla="*/ 0 w 695325"/>
                <a:gd name="connsiteY0" fmla="*/ 0 h 834213"/>
                <a:gd name="connsiteX1" fmla="*/ 172929 w 695325"/>
                <a:gd name="connsiteY1" fmla="*/ 0 h 834213"/>
                <a:gd name="connsiteX2" fmla="*/ 695325 w 695325"/>
                <a:gd name="connsiteY2" fmla="*/ 834213 h 834213"/>
                <a:gd name="connsiteX3" fmla="*/ 0 w 695325"/>
                <a:gd name="connsiteY3" fmla="*/ 834213 h 834213"/>
                <a:gd name="connsiteX4" fmla="*/ 0 w 695325"/>
                <a:gd name="connsiteY4" fmla="*/ 0 h 8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834213">
                  <a:moveTo>
                    <a:pt x="0" y="0"/>
                  </a:moveTo>
                  <a:lnTo>
                    <a:pt x="172929" y="0"/>
                  </a:lnTo>
                  <a:lnTo>
                    <a:pt x="695325" y="834213"/>
                  </a:lnTo>
                  <a:lnTo>
                    <a:pt x="0" y="834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58" name="稻壳儿春秋广告/盗版必究        原创来源：http://chn.docer.com/works?userid=199329941#!/work_time"/>
            <p:cNvSpPr/>
            <p:nvPr>
              <p:custDataLst>
                <p:tags r:id="rId2"/>
              </p:custDataLst>
            </p:nvPr>
          </p:nvSpPr>
          <p:spPr>
            <a:xfrm flipV="1">
              <a:off x="0" y="326"/>
              <a:ext cx="615" cy="981"/>
            </a:xfrm>
            <a:custGeom>
              <a:avLst/>
              <a:gdLst>
                <a:gd name="connsiteX0" fmla="*/ 0 w 421005"/>
                <a:gd name="connsiteY0" fmla="*/ 0 h 672302"/>
                <a:gd name="connsiteX1" fmla="*/ 421005 w 421005"/>
                <a:gd name="connsiteY1" fmla="*/ 672302 h 672302"/>
                <a:gd name="connsiteX2" fmla="*/ 0 w 421005"/>
                <a:gd name="connsiteY2" fmla="*/ 672302 h 672302"/>
                <a:gd name="connsiteX3" fmla="*/ 0 w 421005"/>
                <a:gd name="connsiteY3" fmla="*/ 0 h 672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005" h="672302">
                  <a:moveTo>
                    <a:pt x="0" y="0"/>
                  </a:moveTo>
                  <a:lnTo>
                    <a:pt x="421005" y="672302"/>
                  </a:lnTo>
                  <a:lnTo>
                    <a:pt x="0" y="672302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BCACA"/>
                </a:gs>
                <a:gs pos="100000">
                  <a:srgbClr val="53A1E1"/>
                </a:gs>
              </a:gsLst>
              <a:lin ang="18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800">
                <a:solidFill>
                  <a:schemeClr val="lt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0" y="820420"/>
            <a:ext cx="12192000" cy="417407"/>
          </a:xfrm>
          <a:prstGeom prst="rect">
            <a:avLst/>
          </a:prstGeom>
          <a:gradFill>
            <a:gsLst>
              <a:gs pos="0">
                <a:srgbClr val="49C3D8"/>
              </a:gs>
              <a:gs pos="100000">
                <a:srgbClr val="0070C0"/>
              </a:gs>
            </a:gsLst>
            <a:lin ang="186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0700" y="1412240"/>
            <a:ext cx="107200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4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第七步：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打印协议书并签约</a:t>
            </a:r>
            <a:r>
              <a:rPr lang="zh-CN"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审核完成后，学生</a:t>
            </a:r>
            <a:r>
              <a:rPr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自行下载电子就业协议书、打印签字后，拿到用人单位或就业主管部门进行盖章，用手机将已经签字盖章的就业协议书拍照回传到小程序，等待院校进行审核。</a:t>
            </a: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（拍照上传的图片要规范，一定要对正三个框）</a:t>
            </a: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学校审核完毕后，就业协议书完成电子签章，下载保存电子就业协议书，整个流程就结束啦</a:t>
            </a:r>
            <a:endParaRPr sz="1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6965" y="2970530"/>
            <a:ext cx="6845935" cy="33204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6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PP_MARK_KEY" val="7aedc880-4780-4efd-8087-1c2cf6c89631"/>
  <p:tag name="COMMONDATA" val="eyJoZGlkIjoiZDNiMTY5ZmVhODdlMjNmM2UzYTJjODVhNTRiZDE1NzU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2275</Words>
  <Application>WPS 演示</Application>
  <PresentationFormat>宽屏</PresentationFormat>
  <Paragraphs>73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思源黑体 CN Medium</vt:lpstr>
      <vt:lpstr>黑体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HCY</cp:lastModifiedBy>
  <cp:revision>27</cp:revision>
  <dcterms:created xsi:type="dcterms:W3CDTF">2019-06-19T02:08:00Z</dcterms:created>
  <dcterms:modified xsi:type="dcterms:W3CDTF">2023-05-15T03:37:41Z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7AC3539484DF406CB38BDC7C2B11348F_12</vt:lpwstr>
  </property>
</Properties>
</file>