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76" r:id="rId3"/>
    <p:sldId id="265" r:id="rId5"/>
    <p:sldId id="272" r:id="rId6"/>
    <p:sldId id="273" r:id="rId7"/>
    <p:sldId id="274" r:id="rId8"/>
    <p:sldId id="275" r:id="rId9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0" name="微软用户" initials="微软用户" lastIdx="0" clrIdx="0"/>
  <p:cmAuthor id="5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54" y="54"/>
      </p:cViewPr>
      <p:guideLst>
        <p:guide orient="horz" pos="2160"/>
        <p:guide pos="380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95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A34D-A9B5-48D9-A9B3-F64C1672E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A34D-A9B5-48D9-A9B3-F64C1672E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A34D-A9B5-48D9-A9B3-F64C1672E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A34D-A9B5-48D9-A9B3-F64C1672E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A34D-A9B5-48D9-A9B3-F64C1672E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A34D-A9B5-48D9-A9B3-F64C1672E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/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image" Target="../media/image5.png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image" Target="../media/image4.png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81.xml"/><Relationship Id="rId7" Type="http://schemas.openxmlformats.org/officeDocument/2006/relationships/image" Target="../media/image7.png"/><Relationship Id="rId6" Type="http://schemas.openxmlformats.org/officeDocument/2006/relationships/tags" Target="../tags/tag80.xml"/><Relationship Id="rId5" Type="http://schemas.openxmlformats.org/officeDocument/2006/relationships/image" Target="../media/image6.png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82.xml"/><Relationship Id="rId1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image" Target="../media/image10.png"/><Relationship Id="rId6" Type="http://schemas.openxmlformats.org/officeDocument/2006/relationships/tags" Target="../tags/tag87.xml"/><Relationship Id="rId5" Type="http://schemas.openxmlformats.org/officeDocument/2006/relationships/image" Target="../media/image9.png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1.png"/><Relationship Id="rId1" Type="http://schemas.openxmlformats.org/officeDocument/2006/relationships/tags" Target="../tags/tag8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6" Type="http://schemas.openxmlformats.org/officeDocument/2006/relationships/tags" Target="../tags/tag94.xml"/><Relationship Id="rId5" Type="http://schemas.openxmlformats.org/officeDocument/2006/relationships/image" Target="../media/image12.png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7620"/>
            <a:ext cx="694267" cy="833120"/>
            <a:chOff x="0" y="326"/>
            <a:chExt cx="820" cy="984"/>
          </a:xfrm>
        </p:grpSpPr>
        <p:sp>
          <p:nvSpPr>
            <p:cNvPr id="51" name="稻壳儿春秋广告/盗版必究        原创来源：http://chn.docer.com/works?userid=199329941#!/work_time"/>
            <p:cNvSpPr/>
            <p:nvPr>
              <p:custDataLst>
                <p:tags r:id="rId1"/>
              </p:custDataLst>
            </p:nvPr>
          </p:nvSpPr>
          <p:spPr>
            <a:xfrm>
              <a:off x="0" y="326"/>
              <a:ext cx="821" cy="985"/>
            </a:xfrm>
            <a:custGeom>
              <a:avLst/>
              <a:gdLst>
                <a:gd name="connsiteX0" fmla="*/ 0 w 695325"/>
                <a:gd name="connsiteY0" fmla="*/ 0 h 834213"/>
                <a:gd name="connsiteX1" fmla="*/ 172929 w 695325"/>
                <a:gd name="connsiteY1" fmla="*/ 0 h 834213"/>
                <a:gd name="connsiteX2" fmla="*/ 695325 w 695325"/>
                <a:gd name="connsiteY2" fmla="*/ 834213 h 834213"/>
                <a:gd name="connsiteX3" fmla="*/ 0 w 695325"/>
                <a:gd name="connsiteY3" fmla="*/ 834213 h 834213"/>
                <a:gd name="connsiteX4" fmla="*/ 0 w 695325"/>
                <a:gd name="connsiteY4" fmla="*/ 0 h 8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25" h="834213">
                  <a:moveTo>
                    <a:pt x="0" y="0"/>
                  </a:moveTo>
                  <a:lnTo>
                    <a:pt x="172929" y="0"/>
                  </a:lnTo>
                  <a:lnTo>
                    <a:pt x="695325" y="834213"/>
                  </a:lnTo>
                  <a:lnTo>
                    <a:pt x="0" y="834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58" name="稻壳儿春秋广告/盗版必究        原创来源：http://chn.docer.com/works?userid=199329941#!/work_time"/>
            <p:cNvSpPr/>
            <p:nvPr>
              <p:custDataLst>
                <p:tags r:id="rId2"/>
              </p:custDataLst>
            </p:nvPr>
          </p:nvSpPr>
          <p:spPr>
            <a:xfrm flipV="1">
              <a:off x="0" y="326"/>
              <a:ext cx="615" cy="981"/>
            </a:xfrm>
            <a:custGeom>
              <a:avLst/>
              <a:gdLst>
                <a:gd name="connsiteX0" fmla="*/ 0 w 421005"/>
                <a:gd name="connsiteY0" fmla="*/ 0 h 672302"/>
                <a:gd name="connsiteX1" fmla="*/ 421005 w 421005"/>
                <a:gd name="connsiteY1" fmla="*/ 672302 h 672302"/>
                <a:gd name="connsiteX2" fmla="*/ 0 w 421005"/>
                <a:gd name="connsiteY2" fmla="*/ 672302 h 672302"/>
                <a:gd name="connsiteX3" fmla="*/ 0 w 421005"/>
                <a:gd name="connsiteY3" fmla="*/ 0 h 67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005" h="672302">
                  <a:moveTo>
                    <a:pt x="0" y="0"/>
                  </a:moveTo>
                  <a:lnTo>
                    <a:pt x="421005" y="672302"/>
                  </a:lnTo>
                  <a:lnTo>
                    <a:pt x="0" y="67230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BCACA"/>
                </a:gs>
                <a:gs pos="100000">
                  <a:srgbClr val="53A1E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0" y="820420"/>
            <a:ext cx="12192000" cy="417407"/>
          </a:xfrm>
          <a:prstGeom prst="rect">
            <a:avLst/>
          </a:prstGeom>
          <a:gradFill>
            <a:gsLst>
              <a:gs pos="0">
                <a:srgbClr val="49C3D8"/>
              </a:gs>
              <a:gs pos="100000">
                <a:srgbClr val="0070C0"/>
              </a:gs>
            </a:gsLst>
            <a:lin ang="18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2146300" y="3105150"/>
            <a:ext cx="5954395" cy="647700"/>
          </a:xfrm>
        </p:spPr>
        <p:txBody>
          <a:bodyPr/>
          <a:p>
            <a:r>
              <a:rPr lang="zh-CN" altLang="en-US" sz="4000"/>
              <a:t>就业去向登记填写方法</a:t>
            </a:r>
            <a:endParaRPr lang="zh-CN" altLang="en-US" sz="400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7620"/>
            <a:ext cx="694267" cy="833120"/>
            <a:chOff x="0" y="326"/>
            <a:chExt cx="820" cy="984"/>
          </a:xfrm>
        </p:grpSpPr>
        <p:sp>
          <p:nvSpPr>
            <p:cNvPr id="51" name="稻壳儿春秋广告/盗版必究        原创来源：http://chn.docer.com/works?userid=199329941#!/work_time"/>
            <p:cNvSpPr/>
            <p:nvPr>
              <p:custDataLst>
                <p:tags r:id="rId1"/>
              </p:custDataLst>
            </p:nvPr>
          </p:nvSpPr>
          <p:spPr>
            <a:xfrm>
              <a:off x="0" y="326"/>
              <a:ext cx="821" cy="985"/>
            </a:xfrm>
            <a:custGeom>
              <a:avLst/>
              <a:gdLst>
                <a:gd name="connsiteX0" fmla="*/ 0 w 695325"/>
                <a:gd name="connsiteY0" fmla="*/ 0 h 834213"/>
                <a:gd name="connsiteX1" fmla="*/ 172929 w 695325"/>
                <a:gd name="connsiteY1" fmla="*/ 0 h 834213"/>
                <a:gd name="connsiteX2" fmla="*/ 695325 w 695325"/>
                <a:gd name="connsiteY2" fmla="*/ 834213 h 834213"/>
                <a:gd name="connsiteX3" fmla="*/ 0 w 695325"/>
                <a:gd name="connsiteY3" fmla="*/ 834213 h 834213"/>
                <a:gd name="connsiteX4" fmla="*/ 0 w 695325"/>
                <a:gd name="connsiteY4" fmla="*/ 0 h 8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25" h="834213">
                  <a:moveTo>
                    <a:pt x="0" y="0"/>
                  </a:moveTo>
                  <a:lnTo>
                    <a:pt x="172929" y="0"/>
                  </a:lnTo>
                  <a:lnTo>
                    <a:pt x="695325" y="834213"/>
                  </a:lnTo>
                  <a:lnTo>
                    <a:pt x="0" y="834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58" name="稻壳儿春秋广告/盗版必究        原创来源：http://chn.docer.com/works?userid=199329941#!/work_time"/>
            <p:cNvSpPr/>
            <p:nvPr>
              <p:custDataLst>
                <p:tags r:id="rId2"/>
              </p:custDataLst>
            </p:nvPr>
          </p:nvSpPr>
          <p:spPr>
            <a:xfrm flipV="1">
              <a:off x="0" y="326"/>
              <a:ext cx="615" cy="981"/>
            </a:xfrm>
            <a:custGeom>
              <a:avLst/>
              <a:gdLst>
                <a:gd name="connsiteX0" fmla="*/ 0 w 421005"/>
                <a:gd name="connsiteY0" fmla="*/ 0 h 672302"/>
                <a:gd name="connsiteX1" fmla="*/ 421005 w 421005"/>
                <a:gd name="connsiteY1" fmla="*/ 672302 h 672302"/>
                <a:gd name="connsiteX2" fmla="*/ 0 w 421005"/>
                <a:gd name="connsiteY2" fmla="*/ 672302 h 672302"/>
                <a:gd name="connsiteX3" fmla="*/ 0 w 421005"/>
                <a:gd name="connsiteY3" fmla="*/ 0 h 67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005" h="672302">
                  <a:moveTo>
                    <a:pt x="0" y="0"/>
                  </a:moveTo>
                  <a:lnTo>
                    <a:pt x="421005" y="672302"/>
                  </a:lnTo>
                  <a:lnTo>
                    <a:pt x="0" y="67230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BCACA"/>
                </a:gs>
                <a:gs pos="100000">
                  <a:srgbClr val="53A1E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0" y="820420"/>
            <a:ext cx="12192000" cy="417407"/>
          </a:xfrm>
          <a:prstGeom prst="rect">
            <a:avLst/>
          </a:prstGeom>
          <a:gradFill>
            <a:gsLst>
              <a:gs pos="0">
                <a:srgbClr val="49C3D8"/>
              </a:gs>
              <a:gs pos="100000">
                <a:srgbClr val="0070C0"/>
              </a:gs>
            </a:gsLst>
            <a:lin ang="18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1580" y="240665"/>
            <a:ext cx="22853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第一步：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登录小程序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" y="2822575"/>
            <a:ext cx="2522855" cy="25228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4365" y="2026920"/>
            <a:ext cx="297624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1.打开微信小程序“广东大学生就业创业”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5270" y="1595755"/>
            <a:ext cx="40614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2.点击图中“毕业去向登记”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（如已签了劳动合同、自主创业、升学成功、应征入伍等）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5055" y="2405380"/>
            <a:ext cx="2543810" cy="35610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489950" y="1684020"/>
            <a:ext cx="327215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3.进行“人脸识别”成功后即可上报就业信息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5990" y="2302510"/>
            <a:ext cx="2127885" cy="349123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7620"/>
            <a:ext cx="694267" cy="833120"/>
            <a:chOff x="0" y="326"/>
            <a:chExt cx="820" cy="984"/>
          </a:xfrm>
        </p:grpSpPr>
        <p:sp>
          <p:nvSpPr>
            <p:cNvPr id="51" name="稻壳儿春秋广告/盗版必究        原创来源：http://chn.docer.com/works?userid=199329941#!/work_time"/>
            <p:cNvSpPr/>
            <p:nvPr>
              <p:custDataLst>
                <p:tags r:id="rId1"/>
              </p:custDataLst>
            </p:nvPr>
          </p:nvSpPr>
          <p:spPr>
            <a:xfrm>
              <a:off x="0" y="326"/>
              <a:ext cx="821" cy="985"/>
            </a:xfrm>
            <a:custGeom>
              <a:avLst/>
              <a:gdLst>
                <a:gd name="connsiteX0" fmla="*/ 0 w 695325"/>
                <a:gd name="connsiteY0" fmla="*/ 0 h 834213"/>
                <a:gd name="connsiteX1" fmla="*/ 172929 w 695325"/>
                <a:gd name="connsiteY1" fmla="*/ 0 h 834213"/>
                <a:gd name="connsiteX2" fmla="*/ 695325 w 695325"/>
                <a:gd name="connsiteY2" fmla="*/ 834213 h 834213"/>
                <a:gd name="connsiteX3" fmla="*/ 0 w 695325"/>
                <a:gd name="connsiteY3" fmla="*/ 834213 h 834213"/>
                <a:gd name="connsiteX4" fmla="*/ 0 w 695325"/>
                <a:gd name="connsiteY4" fmla="*/ 0 h 8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25" h="834213">
                  <a:moveTo>
                    <a:pt x="0" y="0"/>
                  </a:moveTo>
                  <a:lnTo>
                    <a:pt x="172929" y="0"/>
                  </a:lnTo>
                  <a:lnTo>
                    <a:pt x="695325" y="834213"/>
                  </a:lnTo>
                  <a:lnTo>
                    <a:pt x="0" y="834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58" name="稻壳儿春秋广告/盗版必究        原创来源：http://chn.docer.com/works?userid=199329941#!/work_time"/>
            <p:cNvSpPr/>
            <p:nvPr>
              <p:custDataLst>
                <p:tags r:id="rId2"/>
              </p:custDataLst>
            </p:nvPr>
          </p:nvSpPr>
          <p:spPr>
            <a:xfrm flipV="1">
              <a:off x="0" y="326"/>
              <a:ext cx="615" cy="981"/>
            </a:xfrm>
            <a:custGeom>
              <a:avLst/>
              <a:gdLst>
                <a:gd name="connsiteX0" fmla="*/ 0 w 421005"/>
                <a:gd name="connsiteY0" fmla="*/ 0 h 672302"/>
                <a:gd name="connsiteX1" fmla="*/ 421005 w 421005"/>
                <a:gd name="connsiteY1" fmla="*/ 672302 h 672302"/>
                <a:gd name="connsiteX2" fmla="*/ 0 w 421005"/>
                <a:gd name="connsiteY2" fmla="*/ 672302 h 672302"/>
                <a:gd name="connsiteX3" fmla="*/ 0 w 421005"/>
                <a:gd name="connsiteY3" fmla="*/ 0 h 67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005" h="672302">
                  <a:moveTo>
                    <a:pt x="0" y="0"/>
                  </a:moveTo>
                  <a:lnTo>
                    <a:pt x="421005" y="672302"/>
                  </a:lnTo>
                  <a:lnTo>
                    <a:pt x="0" y="67230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BCACA"/>
                </a:gs>
                <a:gs pos="100000">
                  <a:srgbClr val="53A1E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0" y="820420"/>
            <a:ext cx="12192000" cy="417407"/>
          </a:xfrm>
          <a:prstGeom prst="rect">
            <a:avLst/>
          </a:prstGeom>
          <a:gradFill>
            <a:gsLst>
              <a:gs pos="0">
                <a:srgbClr val="49C3D8"/>
              </a:gs>
              <a:gs pos="100000">
                <a:srgbClr val="0070C0"/>
              </a:gs>
            </a:gsLst>
            <a:lin ang="18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04760" y="1320165"/>
            <a:ext cx="3453130" cy="7924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单位类型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：此项请按实际填写，选择其中1 项。其中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医疗卫生单位和其他企业为最常用选项。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408670" y="2195830"/>
            <a:ext cx="2375535" cy="469773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254000" y="1320165"/>
            <a:ext cx="4556125" cy="11664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毕业去向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：此项请按实际填写，选择其中1 项。错选会导致无法提交或审核不通过。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一般为“签劳动合同形式就业”或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“其他录用形式就业”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“自主创业”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07515" y="2263775"/>
            <a:ext cx="2286635" cy="461391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894080" y="349885"/>
            <a:ext cx="967930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第二步：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填写就业信息。核对个人信息是否正确。然后开始填报就业信息。按要求填写完毕后提交确认。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7620"/>
            <a:ext cx="694267" cy="833120"/>
            <a:chOff x="0" y="326"/>
            <a:chExt cx="820" cy="984"/>
          </a:xfrm>
        </p:grpSpPr>
        <p:sp>
          <p:nvSpPr>
            <p:cNvPr id="51" name="稻壳儿春秋广告/盗版必究        原创来源：http://chn.docer.com/works?userid=199329941#!/work_time"/>
            <p:cNvSpPr/>
            <p:nvPr>
              <p:custDataLst>
                <p:tags r:id="rId1"/>
              </p:custDataLst>
            </p:nvPr>
          </p:nvSpPr>
          <p:spPr>
            <a:xfrm>
              <a:off x="0" y="326"/>
              <a:ext cx="821" cy="985"/>
            </a:xfrm>
            <a:custGeom>
              <a:avLst/>
              <a:gdLst>
                <a:gd name="connsiteX0" fmla="*/ 0 w 695325"/>
                <a:gd name="connsiteY0" fmla="*/ 0 h 834213"/>
                <a:gd name="connsiteX1" fmla="*/ 172929 w 695325"/>
                <a:gd name="connsiteY1" fmla="*/ 0 h 834213"/>
                <a:gd name="connsiteX2" fmla="*/ 695325 w 695325"/>
                <a:gd name="connsiteY2" fmla="*/ 834213 h 834213"/>
                <a:gd name="connsiteX3" fmla="*/ 0 w 695325"/>
                <a:gd name="connsiteY3" fmla="*/ 834213 h 834213"/>
                <a:gd name="connsiteX4" fmla="*/ 0 w 695325"/>
                <a:gd name="connsiteY4" fmla="*/ 0 h 8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25" h="834213">
                  <a:moveTo>
                    <a:pt x="0" y="0"/>
                  </a:moveTo>
                  <a:lnTo>
                    <a:pt x="172929" y="0"/>
                  </a:lnTo>
                  <a:lnTo>
                    <a:pt x="695325" y="834213"/>
                  </a:lnTo>
                  <a:lnTo>
                    <a:pt x="0" y="834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58" name="稻壳儿春秋广告/盗版必究        原创来源：http://chn.docer.com/works?userid=199329941#!/work_time"/>
            <p:cNvSpPr/>
            <p:nvPr>
              <p:custDataLst>
                <p:tags r:id="rId2"/>
              </p:custDataLst>
            </p:nvPr>
          </p:nvSpPr>
          <p:spPr>
            <a:xfrm flipV="1">
              <a:off x="0" y="326"/>
              <a:ext cx="615" cy="981"/>
            </a:xfrm>
            <a:custGeom>
              <a:avLst/>
              <a:gdLst>
                <a:gd name="connsiteX0" fmla="*/ 0 w 421005"/>
                <a:gd name="connsiteY0" fmla="*/ 0 h 672302"/>
                <a:gd name="connsiteX1" fmla="*/ 421005 w 421005"/>
                <a:gd name="connsiteY1" fmla="*/ 672302 h 672302"/>
                <a:gd name="connsiteX2" fmla="*/ 0 w 421005"/>
                <a:gd name="connsiteY2" fmla="*/ 672302 h 672302"/>
                <a:gd name="connsiteX3" fmla="*/ 0 w 421005"/>
                <a:gd name="connsiteY3" fmla="*/ 0 h 67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005" h="672302">
                  <a:moveTo>
                    <a:pt x="0" y="0"/>
                  </a:moveTo>
                  <a:lnTo>
                    <a:pt x="421005" y="672302"/>
                  </a:lnTo>
                  <a:lnTo>
                    <a:pt x="0" y="67230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BCACA"/>
                </a:gs>
                <a:gs pos="100000">
                  <a:srgbClr val="53A1E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0" y="820420"/>
            <a:ext cx="12192000" cy="417407"/>
          </a:xfrm>
          <a:prstGeom prst="rect">
            <a:avLst/>
          </a:prstGeom>
          <a:gradFill>
            <a:gsLst>
              <a:gs pos="0">
                <a:srgbClr val="49C3D8"/>
              </a:gs>
              <a:gs pos="100000">
                <a:srgbClr val="0070C0"/>
              </a:gs>
            </a:gsLst>
            <a:lin ang="18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70805" y="1324610"/>
            <a:ext cx="3777615" cy="9239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）选择“单位所属行业” “单位所属地区”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此项按实际情况填写，如不确定可百度查询或 咨询本人单位的“人事部门”或“行政部门”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44965" y="1237615"/>
            <a:ext cx="2611755" cy="899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填写“岗位名称”“单位联系 人”“单位联系电话”“单位联系</a:t>
            </a:r>
            <a:r>
              <a:rPr 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邮箱</a:t>
            </a: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endParaRPr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53455" y="2335530"/>
            <a:ext cx="2256155" cy="4630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99270" y="2122170"/>
            <a:ext cx="2303145" cy="47358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428115" y="2529205"/>
            <a:ext cx="2554605" cy="467106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99695" y="1237615"/>
            <a:ext cx="5071110" cy="12915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填写“就业单位名称”和 “统一社会信用代码</a:t>
            </a: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就业单位名称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：必须填全称（不得有误）此项“右上角”有搜索功能。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统一社会信用代码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：此项与“就业单位名 称”自动匹配。如无，可在网页搜索企查查或 登录网页：https://www.qcc.com/查询确认。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7620"/>
            <a:ext cx="694267" cy="833120"/>
            <a:chOff x="0" y="326"/>
            <a:chExt cx="820" cy="984"/>
          </a:xfrm>
        </p:grpSpPr>
        <p:sp>
          <p:nvSpPr>
            <p:cNvPr id="51" name="稻壳儿春秋广告/盗版必究        原创来源：http://chn.docer.com/works?userid=199329941#!/work_time"/>
            <p:cNvSpPr/>
            <p:nvPr>
              <p:custDataLst>
                <p:tags r:id="rId1"/>
              </p:custDataLst>
            </p:nvPr>
          </p:nvSpPr>
          <p:spPr>
            <a:xfrm>
              <a:off x="0" y="326"/>
              <a:ext cx="821" cy="985"/>
            </a:xfrm>
            <a:custGeom>
              <a:avLst/>
              <a:gdLst>
                <a:gd name="connsiteX0" fmla="*/ 0 w 695325"/>
                <a:gd name="connsiteY0" fmla="*/ 0 h 834213"/>
                <a:gd name="connsiteX1" fmla="*/ 172929 w 695325"/>
                <a:gd name="connsiteY1" fmla="*/ 0 h 834213"/>
                <a:gd name="connsiteX2" fmla="*/ 695325 w 695325"/>
                <a:gd name="connsiteY2" fmla="*/ 834213 h 834213"/>
                <a:gd name="connsiteX3" fmla="*/ 0 w 695325"/>
                <a:gd name="connsiteY3" fmla="*/ 834213 h 834213"/>
                <a:gd name="connsiteX4" fmla="*/ 0 w 695325"/>
                <a:gd name="connsiteY4" fmla="*/ 0 h 8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25" h="834213">
                  <a:moveTo>
                    <a:pt x="0" y="0"/>
                  </a:moveTo>
                  <a:lnTo>
                    <a:pt x="172929" y="0"/>
                  </a:lnTo>
                  <a:lnTo>
                    <a:pt x="695325" y="834213"/>
                  </a:lnTo>
                  <a:lnTo>
                    <a:pt x="0" y="834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58" name="稻壳儿春秋广告/盗版必究        原创来源：http://chn.docer.com/works?userid=199329941#!/work_time"/>
            <p:cNvSpPr/>
            <p:nvPr>
              <p:custDataLst>
                <p:tags r:id="rId2"/>
              </p:custDataLst>
            </p:nvPr>
          </p:nvSpPr>
          <p:spPr>
            <a:xfrm flipV="1">
              <a:off x="0" y="326"/>
              <a:ext cx="615" cy="981"/>
            </a:xfrm>
            <a:custGeom>
              <a:avLst/>
              <a:gdLst>
                <a:gd name="connsiteX0" fmla="*/ 0 w 421005"/>
                <a:gd name="connsiteY0" fmla="*/ 0 h 672302"/>
                <a:gd name="connsiteX1" fmla="*/ 421005 w 421005"/>
                <a:gd name="connsiteY1" fmla="*/ 672302 h 672302"/>
                <a:gd name="connsiteX2" fmla="*/ 0 w 421005"/>
                <a:gd name="connsiteY2" fmla="*/ 672302 h 672302"/>
                <a:gd name="connsiteX3" fmla="*/ 0 w 421005"/>
                <a:gd name="connsiteY3" fmla="*/ 0 h 67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005" h="672302">
                  <a:moveTo>
                    <a:pt x="0" y="0"/>
                  </a:moveTo>
                  <a:lnTo>
                    <a:pt x="421005" y="672302"/>
                  </a:lnTo>
                  <a:lnTo>
                    <a:pt x="0" y="67230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BCACA"/>
                </a:gs>
                <a:gs pos="100000">
                  <a:srgbClr val="53A1E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0" y="820420"/>
            <a:ext cx="12192000" cy="417407"/>
          </a:xfrm>
          <a:prstGeom prst="rect">
            <a:avLst/>
          </a:prstGeom>
          <a:gradFill>
            <a:gsLst>
              <a:gs pos="0">
                <a:srgbClr val="49C3D8"/>
              </a:gs>
              <a:gs pos="100000">
                <a:srgbClr val="0070C0"/>
              </a:gs>
            </a:gsLst>
            <a:lin ang="18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51705" y="1324610"/>
            <a:ext cx="3968750" cy="10566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）填写“薪酬（月薪）”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此项为综合薪酬，并不是“税后实发工资”，应该包括个税、五险一金等。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注意：低于当地最低工资标准会导致审核不通过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41765" y="1264285"/>
            <a:ext cx="2745105" cy="899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填写“签约时间”“专业与就业相关度”“是否就业困难”</a:t>
            </a:r>
            <a:endParaRPr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34965" y="2468245"/>
            <a:ext cx="2511425" cy="44126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44635" y="2190750"/>
            <a:ext cx="2538730" cy="466725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353695" y="1324610"/>
            <a:ext cx="3974465" cy="9245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选择“职业类型”</a:t>
            </a:r>
            <a:r>
              <a:rPr 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按实际填写，选择1项。</a:t>
            </a:r>
            <a:r>
              <a:rPr 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般可选择：公务员或其他专业技术人员或生产和服务业人员、生产和运输设备操作人员等</a:t>
            </a:r>
            <a:endParaRPr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05510" y="2286000"/>
            <a:ext cx="2607310" cy="449326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7620"/>
            <a:ext cx="694267" cy="833120"/>
            <a:chOff x="0" y="326"/>
            <a:chExt cx="820" cy="984"/>
          </a:xfrm>
        </p:grpSpPr>
        <p:sp>
          <p:nvSpPr>
            <p:cNvPr id="51" name="稻壳儿春秋广告/盗版必究        原创来源：http://chn.docer.com/works?userid=199329941#!/work_time"/>
            <p:cNvSpPr/>
            <p:nvPr>
              <p:custDataLst>
                <p:tags r:id="rId1"/>
              </p:custDataLst>
            </p:nvPr>
          </p:nvSpPr>
          <p:spPr>
            <a:xfrm>
              <a:off x="0" y="326"/>
              <a:ext cx="821" cy="985"/>
            </a:xfrm>
            <a:custGeom>
              <a:avLst/>
              <a:gdLst>
                <a:gd name="connsiteX0" fmla="*/ 0 w 695325"/>
                <a:gd name="connsiteY0" fmla="*/ 0 h 834213"/>
                <a:gd name="connsiteX1" fmla="*/ 172929 w 695325"/>
                <a:gd name="connsiteY1" fmla="*/ 0 h 834213"/>
                <a:gd name="connsiteX2" fmla="*/ 695325 w 695325"/>
                <a:gd name="connsiteY2" fmla="*/ 834213 h 834213"/>
                <a:gd name="connsiteX3" fmla="*/ 0 w 695325"/>
                <a:gd name="connsiteY3" fmla="*/ 834213 h 834213"/>
                <a:gd name="connsiteX4" fmla="*/ 0 w 695325"/>
                <a:gd name="connsiteY4" fmla="*/ 0 h 8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25" h="834213">
                  <a:moveTo>
                    <a:pt x="0" y="0"/>
                  </a:moveTo>
                  <a:lnTo>
                    <a:pt x="172929" y="0"/>
                  </a:lnTo>
                  <a:lnTo>
                    <a:pt x="695325" y="834213"/>
                  </a:lnTo>
                  <a:lnTo>
                    <a:pt x="0" y="834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58" name="稻壳儿春秋广告/盗版必究        原创来源：http://chn.docer.com/works?userid=199329941#!/work_time"/>
            <p:cNvSpPr/>
            <p:nvPr>
              <p:custDataLst>
                <p:tags r:id="rId2"/>
              </p:custDataLst>
            </p:nvPr>
          </p:nvSpPr>
          <p:spPr>
            <a:xfrm flipV="1">
              <a:off x="0" y="326"/>
              <a:ext cx="615" cy="981"/>
            </a:xfrm>
            <a:custGeom>
              <a:avLst/>
              <a:gdLst>
                <a:gd name="connsiteX0" fmla="*/ 0 w 421005"/>
                <a:gd name="connsiteY0" fmla="*/ 0 h 672302"/>
                <a:gd name="connsiteX1" fmla="*/ 421005 w 421005"/>
                <a:gd name="connsiteY1" fmla="*/ 672302 h 672302"/>
                <a:gd name="connsiteX2" fmla="*/ 0 w 421005"/>
                <a:gd name="connsiteY2" fmla="*/ 672302 h 672302"/>
                <a:gd name="connsiteX3" fmla="*/ 0 w 421005"/>
                <a:gd name="connsiteY3" fmla="*/ 0 h 67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005" h="672302">
                  <a:moveTo>
                    <a:pt x="0" y="0"/>
                  </a:moveTo>
                  <a:lnTo>
                    <a:pt x="421005" y="672302"/>
                  </a:lnTo>
                  <a:lnTo>
                    <a:pt x="0" y="67230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BCACA"/>
                </a:gs>
                <a:gs pos="100000">
                  <a:srgbClr val="53A1E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0" y="820420"/>
            <a:ext cx="12192000" cy="417407"/>
          </a:xfrm>
          <a:prstGeom prst="rect">
            <a:avLst/>
          </a:prstGeom>
          <a:gradFill>
            <a:gsLst>
              <a:gs pos="0">
                <a:srgbClr val="49C3D8"/>
              </a:gs>
              <a:gs pos="100000">
                <a:srgbClr val="0070C0"/>
              </a:gs>
            </a:gsLst>
            <a:lin ang="18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1925" y="1324610"/>
            <a:ext cx="3974465" cy="9245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上传附件（证明材料）</a:t>
            </a:r>
            <a:endParaRPr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具体说明详见下表</a:t>
            </a:r>
            <a:endParaRPr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0700" y="1941195"/>
            <a:ext cx="2712720" cy="4610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820795" y="2075180"/>
            <a:ext cx="8058150" cy="401002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9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PP_MARK_KEY" val="8d3c2530-a359-4598-9d64-3888876d2a42"/>
  <p:tag name="COMMONDATA" val="eyJoZGlkIjoiZDNiMTY5ZmVhODdlMjNmM2UzYTJjODVhNTRiZDE1Nz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WPS 演示</Application>
  <PresentationFormat>宽屏</PresentationFormat>
  <Paragraphs>168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思源黑体 CN Medium</vt:lpstr>
      <vt:lpstr>仿宋</vt:lpstr>
      <vt:lpstr>黑体</vt:lpstr>
      <vt:lpstr>Arial Unicode MS</vt:lpstr>
      <vt:lpstr>Office 主题​​</vt:lpstr>
      <vt:lpstr>就业去向登记填写方法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HCY</cp:lastModifiedBy>
  <cp:revision>31</cp:revision>
  <dcterms:created xsi:type="dcterms:W3CDTF">2019-06-19T02:08:00Z</dcterms:created>
  <dcterms:modified xsi:type="dcterms:W3CDTF">2023-05-15T07:28:22Z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D2C4D1471A214E49A91728BA2419B8B2_12</vt:lpwstr>
  </property>
</Properties>
</file>